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5"/>
  </p:notesMasterIdLst>
  <p:sldIdLst>
    <p:sldId id="260" r:id="rId3"/>
    <p:sldId id="261" r:id="rId4"/>
  </p:sldIdLst>
  <p:sldSz cx="7772400" cy="10058400"/>
  <p:notesSz cx="6858000" cy="9144000"/>
  <p:embeddedFontLst>
    <p:embeddedFont>
      <p:font typeface="Google Sans" panose="020B0604020202020204" charset="0"/>
      <p:regular r:id="rId6"/>
      <p:bold r:id="rId7"/>
      <p:italic r:id="rId8"/>
      <p:boldItalic r:id="rId9"/>
    </p:embeddedFont>
    <p:embeddedFont>
      <p:font typeface="Google Sans SemiBold" panose="020B0604020202020204" charset="0"/>
      <p:regular r:id="rId10"/>
      <p:bold r:id="rId11"/>
      <p:italic r:id="rId12"/>
      <p:boldItalic r:id="rId13"/>
    </p:embeddedFon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PT Sans Narrow" panose="020B0604020202020204" charset="0"/>
      <p:regular r:id="rId18"/>
      <p:bold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Work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3" d="100"/>
          <a:sy n="113" d="100"/>
        </p:scale>
        <p:origin x="1070" y="-3629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font" Target="fonts/font21.fntdata"/><Relationship Id="rId3" Type="http://schemas.openxmlformats.org/officeDocument/2006/relationships/slide" Target="slides/slide1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font" Target="fonts/font2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font" Target="fonts/font22.fntdata"/><Relationship Id="rId30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11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20"/>
          <p:cNvGrpSpPr/>
          <p:nvPr/>
        </p:nvGrpSpPr>
        <p:grpSpPr>
          <a:xfrm>
            <a:off x="917343" y="181716"/>
            <a:ext cx="5885239" cy="815718"/>
            <a:chOff x="556461" y="274316"/>
            <a:chExt cx="5190000" cy="815718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556461" y="318734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>
                <a:lnSpc>
                  <a:spcPct val="95000"/>
                </a:lnSpc>
              </a:pP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225633" y="274316"/>
              <a:ext cx="3516900" cy="6970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>
                <a:spcAft>
                  <a:spcPts val="1200"/>
                </a:spcAft>
              </a:pPr>
              <a:r>
                <a:rPr lang="es-CL" sz="900" dirty="0">
                  <a:latin typeface="Roboto"/>
                  <a:ea typeface="Roboto"/>
                  <a:cs typeface="Roboto"/>
                  <a:sym typeface="Roboto"/>
                </a:rPr>
                <a:t>Objetivo: Desarrollar un modelo de machine </a:t>
              </a:r>
              <a:r>
                <a:rPr lang="es-CL" sz="900" dirty="0" err="1">
                  <a:latin typeface="Roboto"/>
                  <a:ea typeface="Roboto"/>
                  <a:cs typeface="Roboto"/>
                  <a:sym typeface="Roboto"/>
                </a:rPr>
                <a:t>learning</a:t>
              </a:r>
              <a:r>
                <a:rPr lang="es-CL" sz="900" dirty="0">
                  <a:latin typeface="Roboto"/>
                  <a:ea typeface="Roboto"/>
                  <a:cs typeface="Roboto"/>
                  <a:sym typeface="Roboto"/>
                </a:rPr>
                <a:t> capaz de identificar si un video es una opinión o un reclamo, utilizando variables estructurales y el contenido textual transcrito.</a:t>
              </a:r>
            </a:p>
            <a:p>
              <a:pPr lvl="0">
                <a:spcAft>
                  <a:spcPts val="1200"/>
                </a:spcAft>
              </a:pPr>
              <a:r>
                <a:rPr lang="es-CL" sz="900" dirty="0">
                  <a:latin typeface="Roboto"/>
                  <a:ea typeface="Roboto"/>
                  <a:cs typeface="Roboto"/>
                  <a:sym typeface="Roboto"/>
                </a:rPr>
                <a:t>Realizado por: Juan (Analista de Datos)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71BD2D4E-F7B3-6C2A-AEF8-8F411C6D5376}"/>
              </a:ext>
            </a:extLst>
          </p:cNvPr>
          <p:cNvSpPr txBox="1"/>
          <p:nvPr/>
        </p:nvSpPr>
        <p:spPr>
          <a:xfrm>
            <a:off x="3292001" y="7238483"/>
            <a:ext cx="38740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CL" sz="800" dirty="0"/>
          </a:p>
          <a:p>
            <a:endParaRPr lang="es-CL" sz="800" dirty="0"/>
          </a:p>
          <a:p>
            <a:endParaRPr lang="es-CL" sz="800" dirty="0"/>
          </a:p>
          <a:p>
            <a:endParaRPr lang="es-CL" sz="800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0AE22A0-9C07-6D87-E0FF-4AF5E36EC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163" y="4148696"/>
            <a:ext cx="296940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3E956CA-EE60-0D61-EB8B-3B607BEDFD0F}"/>
              </a:ext>
            </a:extLst>
          </p:cNvPr>
          <p:cNvSpPr txBox="1"/>
          <p:nvPr/>
        </p:nvSpPr>
        <p:spPr>
          <a:xfrm>
            <a:off x="404725" y="7144081"/>
            <a:ext cx="33981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s-CL" sz="800" dirty="0"/>
          </a:p>
          <a:p>
            <a:pPr>
              <a:buNone/>
            </a:pPr>
            <a:endParaRPr lang="es-CL" sz="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B33E6F-72BE-E3EA-37BE-EDA7FA7C74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174" y="1990989"/>
            <a:ext cx="6553397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✅ Ventajas del Modelo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Altísimo rendimiento</a:t>
            </a:r>
            <a:r>
              <a:rPr kumimoji="0" lang="es-CL" altLang="es-CL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 </a:t>
            </a:r>
            <a:r>
              <a:rPr kumimoji="0" lang="es-CL" altLang="es-CL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s-CL" altLang="es-CL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 </a:t>
            </a:r>
            <a:r>
              <a:rPr kumimoji="0" lang="es-CL" altLang="es-CL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</a:t>
            </a:r>
            <a:r>
              <a:rPr kumimoji="0" lang="es-CL" altLang="es-CL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Forest (AUC = 1.0000).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Generalización comprobada</a:t>
            </a:r>
            <a:r>
              <a:rPr kumimoji="0" lang="es-CL" altLang="es-CL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vía validación cruzada.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Modelo interpretable</a:t>
            </a:r>
            <a:r>
              <a:rPr kumimoji="0" lang="es-CL" altLang="es-CL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se analizaron importancias de variables para evitar sobreajuste.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Resistente a sesgos</a:t>
            </a:r>
            <a:r>
              <a:rPr kumimoji="0" lang="es-CL" altLang="es-CL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incluso eliminando variables dominantes como </a:t>
            </a:r>
            <a:r>
              <a:rPr kumimoji="0" lang="es-CL" altLang="es-CL" sz="9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video_view_count</a:t>
            </a:r>
            <a:r>
              <a:rPr kumimoji="0" lang="es-CL" altLang="es-CL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el desempeño no se vio afectado.</a:t>
            </a:r>
            <a:r>
              <a:rPr kumimoji="0" lang="es-CL" altLang="es-CL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FC110028-7926-7CED-7795-30BB51692D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5686614"/>
              </p:ext>
            </p:extLst>
          </p:nvPr>
        </p:nvGraphicFramePr>
        <p:xfrm>
          <a:off x="492174" y="4471861"/>
          <a:ext cx="3398152" cy="1291465"/>
        </p:xfrm>
        <a:graphic>
          <a:graphicData uri="http://schemas.openxmlformats.org/drawingml/2006/table">
            <a:tbl>
              <a:tblPr/>
              <a:tblGrid>
                <a:gridCol w="849538">
                  <a:extLst>
                    <a:ext uri="{9D8B030D-6E8A-4147-A177-3AD203B41FA5}">
                      <a16:colId xmlns:a16="http://schemas.microsoft.com/office/drawing/2014/main" val="2024551919"/>
                    </a:ext>
                  </a:extLst>
                </a:gridCol>
                <a:gridCol w="849538">
                  <a:extLst>
                    <a:ext uri="{9D8B030D-6E8A-4147-A177-3AD203B41FA5}">
                      <a16:colId xmlns:a16="http://schemas.microsoft.com/office/drawing/2014/main" val="2090676619"/>
                    </a:ext>
                  </a:extLst>
                </a:gridCol>
                <a:gridCol w="849538">
                  <a:extLst>
                    <a:ext uri="{9D8B030D-6E8A-4147-A177-3AD203B41FA5}">
                      <a16:colId xmlns:a16="http://schemas.microsoft.com/office/drawing/2014/main" val="3262733952"/>
                    </a:ext>
                  </a:extLst>
                </a:gridCol>
                <a:gridCol w="849538">
                  <a:extLst>
                    <a:ext uri="{9D8B030D-6E8A-4147-A177-3AD203B41FA5}">
                      <a16:colId xmlns:a16="http://schemas.microsoft.com/office/drawing/2014/main" val="480669935"/>
                    </a:ext>
                  </a:extLst>
                </a:gridCol>
              </a:tblGrid>
              <a:tr h="4898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Clasificador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Precisión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Recall (Generoso)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AUC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7499946"/>
                  </a:ext>
                </a:extLst>
              </a:tr>
              <a:tr h="48986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Random Forest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78%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86%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0.83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967768"/>
                  </a:ext>
                </a:extLst>
              </a:tr>
              <a:tr h="31173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XGBoost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81%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100%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0.84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7727615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627C8F7C-BB16-E1A0-AAB3-D5FA53FDF8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4725" y="3864378"/>
            <a:ext cx="3347801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📊 Rendimiento de Modelos Construidos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Nota: En validación cruzada posterior con limpieza avanzada, ambos modelos alcanzaron AUC ≈ 1.00, lo que indica que el </a:t>
            </a:r>
            <a:r>
              <a:rPr kumimoji="0" lang="es-CL" altLang="es-CL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</a:t>
            </a:r>
            <a:r>
              <a:rPr kumimoji="0" lang="es-CL" altLang="es-C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contiene señales fuertes y consistentes.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BA8C5AC4-CC04-83E9-1437-C84AC6D310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174" y="7005581"/>
            <a:ext cx="2969408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Probar el modelo con datos reales de nuevas campañas.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Monitorear posibles cambios en la correlación entre </a:t>
            </a:r>
            <a:r>
              <a:rPr kumimoji="0" lang="es-CL" altLang="es-CL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engagement</a:t>
            </a:r>
            <a:r>
              <a:rPr kumimoji="0" lang="es-CL" altLang="es-C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y reclamos.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Incorporar análisis explicativo (SHAP, LIME) para comprender decisiones individuales.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CL" altLang="es-C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Usar el clasificador como motor en </a:t>
            </a:r>
            <a:r>
              <a:rPr kumimoji="0" lang="es-CL" altLang="es-CL" sz="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dashboards</a:t>
            </a:r>
            <a:r>
              <a:rPr kumimoji="0" lang="es-CL" altLang="es-CL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internos de calidad o reputación. </a:t>
            </a: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A1E2FE01-4B6F-AA89-6823-4BCBEA2E9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18356" y="3923739"/>
            <a:ext cx="3285022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texto es poderoso: Palabras como </a:t>
            </a:r>
            <a:r>
              <a:rPr kumimoji="0" lang="es-CL" altLang="es-CL" sz="8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claim</a:t>
            </a: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s-CL" altLang="es-CL" sz="8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opinion</a:t>
            </a: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media, y </a:t>
            </a:r>
            <a:r>
              <a:rPr kumimoji="0" lang="es-CL" altLang="es-CL" sz="8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forum</a:t>
            </a: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permiten predecir el tipo de contenido con altísima precisión. Esto valida el valor de las transcripciones.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 métrica </a:t>
            </a:r>
            <a:r>
              <a:rPr kumimoji="0" lang="es-CL" altLang="es-CL" sz="8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video_view_count</a:t>
            </a: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tenía alta correlación con reclamos</a:t>
            </a: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pero el modelo sigue funcionando casi igual sin ella → el aprendizaje es genuino, no un atajo.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s-CL" altLang="es-CL" sz="8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generaliza de forma excepcional: AUC de 1.0000 incluso en validación cruzada y sin </a:t>
            </a:r>
            <a:r>
              <a:rPr kumimoji="0" lang="es-CL" altLang="es-CL" sz="8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features</a:t>
            </a: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dominantes → modelo robusto y confiable.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Eliminación de columnas irrelevantes y limpieza textual estricta mejoraron la interpretabilidad del modelo y redujeron riesgo de sobreajuste.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pipeline completo es adaptable: puede replicarse en nuevos </a:t>
            </a:r>
            <a:r>
              <a:rPr kumimoji="0" lang="es-CL" altLang="es-CL" sz="80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datasets</a:t>
            </a:r>
            <a:r>
              <a:rPr kumimoji="0" lang="es-CL" altLang="es-CL" sz="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con posibilidad de incorporar otras redes sociales o idiomas.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Marcador de posición de imagen 15">
            <a:extLst>
              <a:ext uri="{FF2B5EF4-FFF2-40B4-BE49-F238E27FC236}">
                <a16:creationId xmlns:a16="http://schemas.microsoft.com/office/drawing/2014/main" id="{D556227F-D239-EBC2-8C55-A025B74466F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2462" r="12462"/>
          <a:stretch/>
        </p:blipFill>
        <p:spPr>
          <a:xfrm>
            <a:off x="4076163" y="6199700"/>
            <a:ext cx="3285022" cy="2495700"/>
          </a:xfrm>
        </p:spPr>
      </p:pic>
      <p:sp>
        <p:nvSpPr>
          <p:cNvPr id="17" name="Rectangle 5">
            <a:extLst>
              <a:ext uri="{FF2B5EF4-FFF2-40B4-BE49-F238E27FC236}">
                <a16:creationId xmlns:a16="http://schemas.microsoft.com/office/drawing/2014/main" id="{DFFE1EED-55F2-B9B1-1477-2E68A59BA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450" y="8900638"/>
            <a:ext cx="311944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“El modelo mantiene un rendimiento perfecto aún sin </a:t>
            </a:r>
            <a:r>
              <a:rPr kumimoji="0" lang="es-CL" altLang="es-CL" sz="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video_view_count</a:t>
            </a: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apoyándose en señales distribuidas como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cantidad de </a:t>
            </a:r>
            <a:r>
              <a:rPr kumimoji="0" lang="es-CL" altLang="es-CL" sz="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likes</a:t>
            </a: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contenido textual procesado.”</a:t>
            </a: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31C9E2C7-2D1B-B85A-48CB-0E74EF867ACF}"/>
              </a:ext>
            </a:extLst>
          </p:cNvPr>
          <p:cNvSpPr txBox="1"/>
          <p:nvPr/>
        </p:nvSpPr>
        <p:spPr>
          <a:xfrm>
            <a:off x="273538" y="422032"/>
            <a:ext cx="78232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/>
              <a:t>📘 Guía de Conceptos Clave en Evaluación de Modelos</a:t>
            </a:r>
          </a:p>
          <a:p>
            <a:endParaRPr lang="es-CL" dirty="0"/>
          </a:p>
          <a:p>
            <a:r>
              <a:rPr lang="es-CL" dirty="0"/>
              <a:t>🔹 Precisión (</a:t>
            </a:r>
            <a:r>
              <a:rPr lang="es-CL" dirty="0" err="1"/>
              <a:t>Accuracy</a:t>
            </a:r>
            <a:r>
              <a:rPr lang="es-CL" dirty="0"/>
              <a:t>)Porcentaje total de predicciones </a:t>
            </a:r>
            <a:r>
              <a:rPr lang="es-CL" dirty="0" err="1"/>
              <a:t>correctas.Fórmula</a:t>
            </a:r>
            <a:r>
              <a:rPr lang="es-CL" dirty="0"/>
              <a:t>: (VP + VN) / Total</a:t>
            </a:r>
          </a:p>
          <a:p>
            <a:endParaRPr lang="es-CL" dirty="0"/>
          </a:p>
          <a:p>
            <a:r>
              <a:rPr lang="es-CL" dirty="0"/>
              <a:t>🔹 </a:t>
            </a:r>
            <a:r>
              <a:rPr lang="es-CL" dirty="0" err="1"/>
              <a:t>Recall</a:t>
            </a:r>
            <a:r>
              <a:rPr lang="es-CL" dirty="0"/>
              <a:t> o </a:t>
            </a:r>
            <a:r>
              <a:rPr lang="es-CL" dirty="0" err="1"/>
              <a:t>SensibilidadQué</a:t>
            </a:r>
            <a:r>
              <a:rPr lang="es-CL" dirty="0"/>
              <a:t> tan bien identifica los casos </a:t>
            </a:r>
            <a:r>
              <a:rPr lang="es-CL" dirty="0" err="1"/>
              <a:t>positivos.Fórmula</a:t>
            </a:r>
            <a:r>
              <a:rPr lang="es-CL" dirty="0"/>
              <a:t>: VP / (VP + FN)</a:t>
            </a:r>
          </a:p>
          <a:p>
            <a:endParaRPr lang="es-CL" dirty="0"/>
          </a:p>
          <a:p>
            <a:r>
              <a:rPr lang="es-CL" dirty="0"/>
              <a:t>🔹 Precisión (</a:t>
            </a:r>
            <a:r>
              <a:rPr lang="es-CL" dirty="0" err="1"/>
              <a:t>Precision</a:t>
            </a:r>
            <a:r>
              <a:rPr lang="es-CL" dirty="0"/>
              <a:t>)Qué proporción de casos predichos como positivos realmente lo </a:t>
            </a:r>
            <a:r>
              <a:rPr lang="es-CL" dirty="0" err="1"/>
              <a:t>son.Fórmula</a:t>
            </a:r>
            <a:r>
              <a:rPr lang="es-CL" dirty="0"/>
              <a:t>: VP / (VP + FP)</a:t>
            </a:r>
          </a:p>
          <a:p>
            <a:endParaRPr lang="es-CL" dirty="0"/>
          </a:p>
          <a:p>
            <a:r>
              <a:rPr lang="es-CL" dirty="0"/>
              <a:t>🔹 F1-ScorePromedio armónico entre precisión y </a:t>
            </a:r>
            <a:r>
              <a:rPr lang="es-CL" dirty="0" err="1"/>
              <a:t>recall</a:t>
            </a:r>
            <a:r>
              <a:rPr lang="es-CL" dirty="0"/>
              <a:t>. Útil si hay </a:t>
            </a:r>
            <a:r>
              <a:rPr lang="es-CL" dirty="0" err="1"/>
              <a:t>desbalance.Fórmula</a:t>
            </a:r>
            <a:r>
              <a:rPr lang="es-CL" dirty="0"/>
              <a:t>: 2 * (</a:t>
            </a:r>
            <a:r>
              <a:rPr lang="es-CL" dirty="0" err="1"/>
              <a:t>Precision</a:t>
            </a:r>
            <a:r>
              <a:rPr lang="es-CL" dirty="0"/>
              <a:t> * </a:t>
            </a:r>
            <a:r>
              <a:rPr lang="es-CL" dirty="0" err="1"/>
              <a:t>Recall</a:t>
            </a:r>
            <a:r>
              <a:rPr lang="es-CL" dirty="0"/>
              <a:t>) / (</a:t>
            </a:r>
            <a:r>
              <a:rPr lang="es-CL" dirty="0" err="1"/>
              <a:t>Precision</a:t>
            </a:r>
            <a:r>
              <a:rPr lang="es-CL" dirty="0"/>
              <a:t> + </a:t>
            </a:r>
            <a:r>
              <a:rPr lang="es-CL" dirty="0" err="1"/>
              <a:t>Recall</a:t>
            </a:r>
            <a:r>
              <a:rPr lang="es-CL" dirty="0"/>
              <a:t>)</a:t>
            </a:r>
          </a:p>
          <a:p>
            <a:endParaRPr lang="es-CL" dirty="0"/>
          </a:p>
          <a:p>
            <a:r>
              <a:rPr lang="es-CL" dirty="0"/>
              <a:t>🔹 AUC – Área bajo la curva </a:t>
            </a:r>
            <a:r>
              <a:rPr lang="es-CL" dirty="0" err="1"/>
              <a:t>ROCCuánto</a:t>
            </a:r>
            <a:r>
              <a:rPr lang="es-CL" dirty="0"/>
              <a:t> discrimina el modelo entre clases. Más cerca de 1 = mejor.</a:t>
            </a:r>
          </a:p>
          <a:p>
            <a:endParaRPr lang="es-CL" dirty="0"/>
          </a:p>
          <a:p>
            <a:r>
              <a:rPr lang="es-CL" dirty="0"/>
              <a:t>🔹 Importancia de </a:t>
            </a:r>
            <a:r>
              <a:rPr lang="es-CL" dirty="0" err="1"/>
              <a:t>variablesMide</a:t>
            </a:r>
            <a:r>
              <a:rPr lang="es-CL" dirty="0"/>
              <a:t> qué tan influyente es cada variable para la predicción final del modelo.</a:t>
            </a:r>
          </a:p>
          <a:p>
            <a:endParaRPr lang="es-CL" dirty="0"/>
          </a:p>
          <a:p>
            <a:endParaRPr lang="es-CL" dirty="0"/>
          </a:p>
          <a:p>
            <a:r>
              <a:rPr lang="es-CL" dirty="0"/>
              <a:t>🔹 Comparación </a:t>
            </a:r>
            <a:r>
              <a:rPr lang="es-CL"/>
              <a:t>entre modelos</a:t>
            </a:r>
          </a:p>
          <a:p>
            <a:r>
              <a:rPr lang="es-CL"/>
              <a:t>Un </a:t>
            </a:r>
            <a:r>
              <a:rPr lang="es-CL" dirty="0"/>
              <a:t>modelo puede tener mejor precisión, otro mejor </a:t>
            </a:r>
            <a:r>
              <a:rPr lang="es-CL" dirty="0" err="1"/>
              <a:t>recall</a:t>
            </a:r>
            <a:r>
              <a:rPr lang="es-CL" dirty="0"/>
              <a:t>. Elegí según lo que más te importe (ej. detectar generosidad sin dejar pasar casos).</a:t>
            </a:r>
          </a:p>
        </p:txBody>
      </p:sp>
    </p:spTree>
    <p:extLst>
      <p:ext uri="{BB962C8B-B14F-4D97-AF65-F5344CB8AC3E}">
        <p14:creationId xmlns:p14="http://schemas.microsoft.com/office/powerpoint/2010/main" val="236558147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526</Words>
  <Application>Microsoft Office PowerPoint</Application>
  <PresentationFormat>Personalizado</PresentationFormat>
  <Paragraphs>51</Paragraphs>
  <Slides>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</vt:i4>
      </vt:variant>
    </vt:vector>
  </HeadingPairs>
  <TitlesOfParts>
    <vt:vector size="13" baseType="lpstr">
      <vt:lpstr>Arial</vt:lpstr>
      <vt:lpstr>Work Sans</vt:lpstr>
      <vt:lpstr>Google Sans SemiBold</vt:lpstr>
      <vt:lpstr>Calibri</vt:lpstr>
      <vt:lpstr>Lato</vt:lpstr>
      <vt:lpstr>Google Sans</vt:lpstr>
      <vt:lpstr>PT Sans Narrow</vt:lpstr>
      <vt:lpstr>Roboto</vt:lpstr>
      <vt:lpstr>Arial Unicode MS</vt:lpstr>
      <vt:lpstr>Simple Light</vt:lpstr>
      <vt:lpstr>Simple Light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juan gonzalez</cp:lastModifiedBy>
  <cp:revision>14</cp:revision>
  <dcterms:modified xsi:type="dcterms:W3CDTF">2025-06-26T09:49:44Z</dcterms:modified>
</cp:coreProperties>
</file>